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1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5" r:id="rId16"/>
    <p:sldId id="285" r:id="rId17"/>
    <p:sldId id="286" r:id="rId18"/>
    <p:sldId id="302" r:id="rId19"/>
    <p:sldId id="293" r:id="rId20"/>
    <p:sldId id="271" r:id="rId21"/>
    <p:sldId id="273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E611C8-8691-49F1-9972-3D7A302F5F8C}">
          <p14:sldIdLst>
            <p14:sldId id="256"/>
            <p14:sldId id="26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5"/>
            <p14:sldId id="285"/>
            <p14:sldId id="286"/>
            <p14:sldId id="302"/>
            <p14:sldId id="293"/>
            <p14:sldId id="271"/>
            <p14:sldId id="273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8523E-1C37-4D38-BF2A-97189F9A8EC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406B6-9985-4333-8463-8475D546F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0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40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3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22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27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6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8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181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423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39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4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7" cy="247187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4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4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4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4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4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4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4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4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8352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9" y="2560354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5" y="4764290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2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2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2" y="4045834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1" y="4576725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4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1" y="4764290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2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2" y="4045834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1" y="4576725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795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438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2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 sz="180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2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1" y="3709993"/>
            <a:ext cx="1157948" cy="1502831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6" y="3625599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6" y="4246518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1" y="2296126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9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8" y="3625599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8" y="4246518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30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3" y="2096893"/>
            <a:ext cx="5117163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5" y="3435545"/>
            <a:ext cx="4260180" cy="129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67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15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55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70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69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76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10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26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4B84E-86D1-4BD3-A90D-1CBAFBCF8CA7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65D1-4CF9-489E-8741-5C7A98525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564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1F9-9D88-2509-2D07-B3159EB88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59" y="-228983"/>
            <a:ext cx="8114097" cy="2375416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CYBER SECURITY </a:t>
            </a:r>
            <a:endParaRPr lang="en-IN" sz="6600" dirty="0">
              <a:latin typeface="Algerian" panose="04020705040A02060702" pitchFamily="82" charset="0"/>
            </a:endParaRPr>
          </a:p>
        </p:txBody>
      </p:sp>
      <p:pic>
        <p:nvPicPr>
          <p:cNvPr id="1026" name="Picture 2" descr="Vehere: Cybersecurity: A synopsis of challenges in a post-pandemic world,  CIO News, ET CIO">
            <a:extLst>
              <a:ext uri="{FF2B5EF4-FFF2-40B4-BE49-F238E27FC236}">
                <a16:creationId xmlns:a16="http://schemas.microsoft.com/office/drawing/2014/main" id="{8ACAE627-1ABF-A48B-3F79-DC0673AE0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" y="2569945"/>
            <a:ext cx="10982426" cy="35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0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EEE8-A67A-AF33-89EB-E5CD3A3C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172453" cy="1326321"/>
          </a:xfrm>
        </p:spPr>
        <p:txBody>
          <a:bodyPr/>
          <a:lstStyle/>
          <a:p>
            <a:r>
              <a:rPr lang="en-US" dirty="0"/>
              <a:t>How to prevent </a:t>
            </a:r>
            <a:r>
              <a:rPr lang="en-US" sz="4800" dirty="0"/>
              <a:t>hacking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F358-66FF-0837-9D6A-BDBDC72F6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7527561" cy="3695136"/>
          </a:xfrm>
        </p:spPr>
        <p:txBody>
          <a:bodyPr>
            <a:normAutofit/>
          </a:bodyPr>
          <a:lstStyle/>
          <a:p>
            <a:r>
              <a:rPr lang="en-US" sz="3600" dirty="0"/>
              <a:t>It may be impossible to prevent computer hacking however effective security controls including strong passwords , and the use of firewalls can helps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04941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2B93-7FB3-D17A-DF68-56588B1C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1" y="403639"/>
            <a:ext cx="5457525" cy="1326321"/>
          </a:xfrm>
        </p:spPr>
        <p:txBody>
          <a:bodyPr/>
          <a:lstStyle/>
          <a:p>
            <a:r>
              <a:rPr lang="en-US" u="sng" dirty="0"/>
              <a:t>Password cracking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01EF-F168-D1C3-C775-4414B95C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41" y="1634051"/>
            <a:ext cx="7296554" cy="2148677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Password attacks are attacks by hackers that are able to determine password or find password to different protected electronic area and social network sites . </a:t>
            </a:r>
            <a:endParaRPr lang="en-IN" sz="3200" dirty="0"/>
          </a:p>
        </p:txBody>
      </p:sp>
      <p:pic>
        <p:nvPicPr>
          <p:cNvPr id="7170" name="Picture 2" descr="Password managers remain an important security tool despite new  vulnerability report | CSO Online">
            <a:extLst>
              <a:ext uri="{FF2B5EF4-FFF2-40B4-BE49-F238E27FC236}">
                <a16:creationId xmlns:a16="http://schemas.microsoft.com/office/drawing/2014/main" id="{3B2142DA-80CE-FA95-80EC-BC4CAE2FB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77" y="3576523"/>
            <a:ext cx="6863214" cy="31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86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9A84-82C7-B242-8413-7E5B90A6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10" y="291966"/>
            <a:ext cx="5650030" cy="1326321"/>
          </a:xfrm>
        </p:spPr>
        <p:txBody>
          <a:bodyPr/>
          <a:lstStyle/>
          <a:p>
            <a:r>
              <a:rPr lang="en-US" u="sng" dirty="0"/>
              <a:t>Securing password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9622-8F2E-2C59-D083-BB5F8A957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67" y="1618287"/>
            <a:ext cx="7190677" cy="2735818"/>
          </a:xfrm>
        </p:spPr>
        <p:txBody>
          <a:bodyPr>
            <a:normAutofit/>
          </a:bodyPr>
          <a:lstStyle/>
          <a:p>
            <a:r>
              <a:rPr lang="en-US" sz="2800" dirty="0"/>
              <a:t>Use always strong passwords . </a:t>
            </a:r>
          </a:p>
          <a:p>
            <a:r>
              <a:rPr lang="en-US" sz="2800" dirty="0"/>
              <a:t>Never use same password for two different sites 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2386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0B-5D13-8855-FB76-932BFB33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6863418" cy="243198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Algerian" panose="04020705040A02060702" pitchFamily="82" charset="0"/>
              </a:rPr>
              <a:t>ANTIVIRUS</a:t>
            </a:r>
            <a:endParaRPr lang="en-IN" sz="8800" dirty="0">
              <a:latin typeface="Algerian" panose="04020705040A02060702" pitchFamily="82" charset="0"/>
            </a:endParaRPr>
          </a:p>
        </p:txBody>
      </p:sp>
      <p:pic>
        <p:nvPicPr>
          <p:cNvPr id="9220" name="Picture 4" descr="Sign in | Antivirus, Antivirus software, Computer">
            <a:extLst>
              <a:ext uri="{FF2B5EF4-FFF2-40B4-BE49-F238E27FC236}">
                <a16:creationId xmlns:a16="http://schemas.microsoft.com/office/drawing/2014/main" id="{4AD72827-2115-93CD-8F85-C5857315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88" y="2597217"/>
            <a:ext cx="9971773" cy="38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84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915F-1025-5469-8EB2-FCC38174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6208900" cy="1326321"/>
          </a:xfrm>
        </p:spPr>
        <p:txBody>
          <a:bodyPr/>
          <a:lstStyle/>
          <a:p>
            <a:r>
              <a:rPr lang="en-US" dirty="0"/>
              <a:t>What is Anti-virus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C7D3-1780-9CF9-205A-FCE818249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Antivirus or anti-virus software (often abbreviated as AV),sometimes knows as anti-malware software, is </a:t>
            </a:r>
            <a:r>
              <a:rPr lang="en-US" sz="2800" b="1" dirty="0">
                <a:solidFill>
                  <a:schemeClr val="accent1"/>
                </a:solidFill>
              </a:rPr>
              <a:t>computer software </a:t>
            </a:r>
            <a:r>
              <a:rPr lang="en-US" sz="2800" dirty="0"/>
              <a:t>used to prevent, detect and remove </a:t>
            </a:r>
            <a:r>
              <a:rPr lang="en-US" sz="2800" b="1" dirty="0">
                <a:solidFill>
                  <a:schemeClr val="accent1"/>
                </a:solidFill>
              </a:rPr>
              <a:t>malicious software.</a:t>
            </a:r>
          </a:p>
          <a:p>
            <a:r>
              <a:rPr lang="en-US" sz="2800" dirty="0"/>
              <a:t>Antivirus Software was originally developed to detect and remove </a:t>
            </a:r>
            <a:r>
              <a:rPr lang="en-US" sz="2800" b="1" dirty="0">
                <a:solidFill>
                  <a:schemeClr val="accent1"/>
                </a:solidFill>
              </a:rPr>
              <a:t>computer viruses</a:t>
            </a:r>
            <a:r>
              <a:rPr lang="en-US" sz="2800" dirty="0"/>
              <a:t>.</a:t>
            </a:r>
            <a:r>
              <a:rPr lang="en-IN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063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3F0A-8B03-7039-1EA6-22650636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6257026" cy="1326321"/>
          </a:xfrm>
        </p:spPr>
        <p:txBody>
          <a:bodyPr/>
          <a:lstStyle/>
          <a:p>
            <a:r>
              <a:rPr lang="en-US" dirty="0"/>
              <a:t>ANTIVIRUS SOFTWARE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B9DC-FBE4-2619-36B1-1769FA14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632411" cy="3695136"/>
          </a:xfrm>
        </p:spPr>
        <p:txBody>
          <a:bodyPr/>
          <a:lstStyle/>
          <a:p>
            <a:r>
              <a:rPr lang="en-US" sz="2400" dirty="0"/>
              <a:t>Antivirus software identifies, prevents, and removes malware from a computer system.</a:t>
            </a:r>
          </a:p>
          <a:p>
            <a:r>
              <a:rPr lang="en-US" sz="2400" dirty="0"/>
              <a:t>Malware is any number of viruses and software bits that intend to harm the computer or steal information such as viruses,  adware, backdoors and worms.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48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5A8079-0FE7-BD36-1945-798F5B505E1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09447" y="2769106"/>
            <a:ext cx="1867187" cy="2471879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/>
              <a:t>Examples :</a:t>
            </a:r>
          </a:p>
          <a:p>
            <a:pPr marL="342891" indent="-342891">
              <a:buAutoNum type="arabicPeriod"/>
            </a:pPr>
            <a:r>
              <a:rPr lang="en-IN" sz="1800" dirty="0"/>
              <a:t>Norton 360</a:t>
            </a:r>
          </a:p>
          <a:p>
            <a:pPr marL="342891" indent="-342891">
              <a:buAutoNum type="arabicPeriod"/>
            </a:pPr>
            <a:r>
              <a:rPr lang="en-IN" sz="1800" dirty="0"/>
              <a:t>McAfee</a:t>
            </a:r>
          </a:p>
          <a:p>
            <a:pPr marL="342891" indent="-342891">
              <a:buAutoNum type="arabicPeriod"/>
            </a:pPr>
            <a:r>
              <a:rPr lang="en-IN" sz="1800" dirty="0"/>
              <a:t>Kaspersky</a:t>
            </a:r>
          </a:p>
          <a:p>
            <a:pPr marL="342891" indent="-342891">
              <a:buAutoNum type="arabicPeriod"/>
            </a:pPr>
            <a:r>
              <a:rPr lang="en-IN" sz="1800" dirty="0"/>
              <a:t>ESET</a:t>
            </a:r>
          </a:p>
          <a:p>
            <a:pPr marL="342891" indent="-342891">
              <a:buAutoNum type="arabicPeriod"/>
            </a:pPr>
            <a:r>
              <a:rPr lang="en-IN" sz="1800" dirty="0"/>
              <a:t>Webroot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CE341-681F-BB1A-1B24-2FE3CB62E6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65383" y="1877145"/>
            <a:ext cx="1865376" cy="866219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Free Antivirus Software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 Of Antivirus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93FEA1-F13E-549E-9501-32298927DB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11257" y="1877147"/>
            <a:ext cx="1865376" cy="866219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Paid Antivirus Software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630B-7BF6-61B1-6AAC-BA71F50283DD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>
            <a:defPPr>
              <a:defRPr lang="zh-CN"/>
            </a:defPPr>
            <a:lvl1pPr marL="0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1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4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9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1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Free And Paid Antivirus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95DB2-2EA2-D028-252D-B8E187D4EB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965383" y="2776692"/>
            <a:ext cx="1865376" cy="2464293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/>
              <a:t>Examples : </a:t>
            </a:r>
          </a:p>
          <a:p>
            <a:pPr marL="342891" indent="-342891">
              <a:buAutoNum type="arabicPeriod"/>
            </a:pPr>
            <a:r>
              <a:rPr lang="en-IN" sz="1800" dirty="0"/>
              <a:t>Avira</a:t>
            </a:r>
          </a:p>
          <a:p>
            <a:pPr marL="342891" indent="-342891">
              <a:buAutoNum type="arabicPeriod"/>
            </a:pPr>
            <a:r>
              <a:rPr lang="en-IN" sz="1800" dirty="0"/>
              <a:t>Bitdefender</a:t>
            </a:r>
          </a:p>
          <a:p>
            <a:pPr marL="342891" indent="-342891">
              <a:buAutoNum type="arabicPeriod"/>
            </a:pPr>
            <a:r>
              <a:rPr lang="en-IN" sz="1800" dirty="0"/>
              <a:t>Avast</a:t>
            </a:r>
          </a:p>
          <a:p>
            <a:pPr marL="342891" indent="-342891">
              <a:buAutoNum type="arabicPeriod"/>
            </a:pPr>
            <a:r>
              <a:rPr lang="en-IN" sz="1800" dirty="0"/>
              <a:t>AVG</a:t>
            </a:r>
          </a:p>
          <a:p>
            <a:pPr marL="342891" indent="-342891">
              <a:buAutoNum type="arabicPeriod"/>
            </a:pPr>
            <a:r>
              <a:rPr lang="en-IN" sz="1800" dirty="0"/>
              <a:t>Microsoft Defender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06040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7" name="Graphic 16" descr="Transfer">
            <a:extLst>
              <a:ext uri="{FF2B5EF4-FFF2-40B4-BE49-F238E27FC236}">
                <a16:creationId xmlns:a16="http://schemas.microsoft.com/office/drawing/2014/main" id="{D6326B52-9067-40A9-80B9-CC90D589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32" name="Hexagon 31">
            <a:extLst>
              <a:ext uri="{FF2B5EF4-FFF2-40B4-BE49-F238E27FC236}">
                <a16:creationId xmlns:a16="http://schemas.microsoft.com/office/drawing/2014/main" id="{359C5F81-C77F-055F-CB05-B3878D7FE170}"/>
              </a:ext>
            </a:extLst>
          </p:cNvPr>
          <p:cNvSpPr/>
          <p:nvPr/>
        </p:nvSpPr>
        <p:spPr>
          <a:xfrm>
            <a:off x="750771" y="1347537"/>
            <a:ext cx="1713296" cy="1549667"/>
          </a:xfrm>
          <a:prstGeom prst="hexagon">
            <a:avLst/>
          </a:prstGeom>
          <a:solidFill>
            <a:srgbClr val="D84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351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65B4EF02-137F-9D3C-3AC5-372E532DA67A}"/>
              </a:ext>
            </a:extLst>
          </p:cNvPr>
          <p:cNvSpPr/>
          <p:nvPr/>
        </p:nvSpPr>
        <p:spPr>
          <a:xfrm>
            <a:off x="827773" y="2788723"/>
            <a:ext cx="789272" cy="65451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351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Antivirus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Norton 360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Paid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McAfee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Paid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6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EC6B0-3600-28A0-E10B-B1F4C99B1E33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>
            <a:defPPr>
              <a:defRPr lang="zh-CN"/>
            </a:defPPr>
            <a:lvl1pPr marL="0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1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4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9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1" algn="l" defTabSz="685783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Popular Antivirus Software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43F6853-4E97-5C9A-4B9B-A1485FB2A50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18317" r="18317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D7282B8D-18C3-ACA7-DC0A-740B844A388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18306" r="18306"/>
          <a:stretch>
            <a:fillRect/>
          </a:stretch>
        </p:blipFill>
        <p:spPr/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1CB873C6-EB37-CB52-FC68-8A6BBA858DE3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5630" b="5630"/>
          <a:stretch>
            <a:fillRect/>
          </a:stretch>
        </p:blipFill>
        <p:spPr/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693206A9-2C27-F54E-721A-AAB2E397F59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 t="5600" b="5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792" y="381843"/>
            <a:ext cx="6599429" cy="1264077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 Of </a:t>
            </a:r>
            <a:br>
              <a:rPr lang="en-US" dirty="0"/>
            </a:br>
            <a:r>
              <a:rPr lang="en-US" dirty="0"/>
              <a:t>Antivirus Software :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791" y="1858459"/>
            <a:ext cx="6643464" cy="4741584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Protection from Malware.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Protection from Viruses.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Protection from Spyware and Identity Theft.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Protection from Spam.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Protection of computer files.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Customizable Firewalls.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Real Time Protection.</a:t>
            </a:r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sz="2000" dirty="0"/>
              <a:t>Protects from Harmful Web Activity.</a:t>
            </a:r>
          </a:p>
        </p:txBody>
      </p:sp>
    </p:spTree>
    <p:extLst>
      <p:ext uri="{BB962C8B-B14F-4D97-AF65-F5344CB8AC3E}">
        <p14:creationId xmlns:p14="http://schemas.microsoft.com/office/powerpoint/2010/main" val="333571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72" y="460597"/>
            <a:ext cx="5117163" cy="1325563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Disadvantages Of </a:t>
            </a:r>
            <a:br>
              <a:rPr lang="en-US" dirty="0"/>
            </a:br>
            <a:r>
              <a:rPr lang="en-US" dirty="0"/>
              <a:t>Antivirus Software 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787F296-8696-7050-5155-73F68C4EF7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030931"/>
            <a:ext cx="4822823" cy="3474720"/>
          </a:xfr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buAutoNum type="arabicPeriod"/>
            </a:pPr>
            <a:r>
              <a:rPr lang="en-IN" sz="2000" dirty="0"/>
              <a:t>System Slowdown</a:t>
            </a:r>
          </a:p>
          <a:p>
            <a:pPr marL="457189" indent="-457189">
              <a:buAutoNum type="arabicPeriod"/>
            </a:pPr>
            <a:r>
              <a:rPr lang="en-IN" sz="2000" dirty="0"/>
              <a:t>No Complete Protection</a:t>
            </a:r>
          </a:p>
          <a:p>
            <a:pPr marL="457189" indent="-457189">
              <a:buAutoNum type="arabicPeriod"/>
            </a:pPr>
            <a:r>
              <a:rPr lang="en-IN" sz="2000" dirty="0"/>
              <a:t>Security Holes</a:t>
            </a:r>
          </a:p>
          <a:p>
            <a:pPr marL="457189" indent="-457189">
              <a:buAutoNum type="arabicPeriod"/>
            </a:pPr>
            <a:r>
              <a:rPr lang="en-IN" sz="2000" dirty="0"/>
              <a:t>Limited Detection Techniques</a:t>
            </a:r>
          </a:p>
          <a:p>
            <a:pPr marL="457189" indent="-457189">
              <a:buAutoNum type="arabicPeriod"/>
            </a:pPr>
            <a:r>
              <a:rPr lang="en-IN" sz="2000" dirty="0"/>
              <a:t>Frequent Advertisements</a:t>
            </a:r>
          </a:p>
          <a:p>
            <a:pPr marL="457189" indent="-457189">
              <a:buAutoNum type="arabicPeriod"/>
            </a:pPr>
            <a:r>
              <a:rPr lang="en-IN" sz="2000" dirty="0"/>
              <a:t>No Customer Support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2825320-B139-4872-B3B6-DA49E5A06F6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748" r="14748"/>
          <a:stretch>
            <a:fillRect/>
          </a:stretch>
        </p:blipFill>
        <p:spPr>
          <a:xfrm>
            <a:off x="6640669" y="685127"/>
            <a:ext cx="5156697" cy="5500839"/>
          </a:xfr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84F1-6CC8-0C17-FB6B-FBF457C7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507283" cy="1326321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To understand </a:t>
            </a:r>
            <a:endParaRPr lang="en-IN" u="sng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758E-6DC6-CB96-856A-6E45E4ADF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meaning of the word CYBER .</a:t>
            </a:r>
          </a:p>
          <a:p>
            <a:r>
              <a:rPr lang="en-US" sz="3200" dirty="0"/>
              <a:t>What is the need of  CYBER SECURITY .</a:t>
            </a:r>
          </a:p>
          <a:p>
            <a:r>
              <a:rPr lang="en-US" sz="3200" dirty="0"/>
              <a:t>What are the security problem on CYBER  field 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3909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6DC3-3E48-620D-781E-E6AC41D3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554382" cy="1326321"/>
          </a:xfrm>
        </p:spPr>
        <p:txBody>
          <a:bodyPr/>
          <a:lstStyle/>
          <a:p>
            <a:r>
              <a:rPr lang="en-US" dirty="0"/>
              <a:t>Firewall Software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56380-1696-9BF3-9497-C25704A7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84" y="2086439"/>
            <a:ext cx="7258053" cy="3695136"/>
          </a:xfrm>
        </p:spPr>
        <p:txBody>
          <a:bodyPr/>
          <a:lstStyle/>
          <a:p>
            <a:r>
              <a:rPr lang="en-US" sz="3200" dirty="0"/>
              <a:t>Analyzes incoming and outgoing data packets on a network; that is all the information sent and received through the computer’s network connection. </a:t>
            </a:r>
          </a:p>
          <a:p>
            <a:endParaRPr lang="en-IN" dirty="0"/>
          </a:p>
        </p:txBody>
      </p:sp>
      <p:pic>
        <p:nvPicPr>
          <p:cNvPr id="4" name="Content Placeholder 8" descr="images.jpg">
            <a:extLst>
              <a:ext uri="{FF2B5EF4-FFF2-40B4-BE49-F238E27FC236}">
                <a16:creationId xmlns:a16="http://schemas.microsoft.com/office/drawing/2014/main" id="{4EDFE275-3615-6CCE-6075-672AFA79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522" y="3314741"/>
            <a:ext cx="3729693" cy="28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D2DA-352C-5588-0234-17563F10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182205" cy="1326321"/>
          </a:xfrm>
        </p:spPr>
        <p:txBody>
          <a:bodyPr/>
          <a:lstStyle/>
          <a:p>
            <a:r>
              <a:rPr lang="en-US" dirty="0"/>
              <a:t>PROXY SERVERS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F9B95-8C17-1EE5-F5DB-18BD5D1F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939392" cy="3695136"/>
          </a:xfrm>
        </p:spPr>
        <p:txBody>
          <a:bodyPr/>
          <a:lstStyle/>
          <a:p>
            <a:r>
              <a:rPr lang="en-US" sz="2800" dirty="0"/>
              <a:t>Proxy server act as a firewall in that they inspect incoming packets for specific applications and block all other requests.</a:t>
            </a:r>
          </a:p>
          <a:p>
            <a:endParaRPr lang="en-IN" dirty="0"/>
          </a:p>
        </p:txBody>
      </p:sp>
      <p:pic>
        <p:nvPicPr>
          <p:cNvPr id="4" name="Content Placeholder 4" descr="download.jpg">
            <a:extLst>
              <a:ext uri="{FF2B5EF4-FFF2-40B4-BE49-F238E27FC236}">
                <a16:creationId xmlns:a16="http://schemas.microsoft.com/office/drawing/2014/main" id="{8C52CD66-4444-0213-948F-163F0C94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36" y="2019994"/>
            <a:ext cx="4319137" cy="369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03352-4239-F803-395F-3EB86EE7C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03" y="1933678"/>
            <a:ext cx="5182205" cy="42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5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4DE9-1607-62EF-0AE3-11A976BD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81" y="1135781"/>
            <a:ext cx="8374583" cy="1588169"/>
          </a:xfrm>
        </p:spPr>
        <p:txBody>
          <a:bodyPr>
            <a:normAutofit/>
          </a:bodyPr>
          <a:lstStyle/>
          <a:p>
            <a:r>
              <a:rPr lang="en-US" sz="7200" dirty="0"/>
              <a:t>Cryptography</a:t>
            </a:r>
            <a:r>
              <a:rPr lang="en-US" sz="6600" dirty="0"/>
              <a:t> </a:t>
            </a:r>
            <a:endParaRPr lang="en-IN" sz="6600" dirty="0"/>
          </a:p>
        </p:txBody>
      </p:sp>
      <p:pic>
        <p:nvPicPr>
          <p:cNvPr id="1026" name="Picture 2" descr="What is Cryptography? Types and Examples You Need to Know">
            <a:extLst>
              <a:ext uri="{FF2B5EF4-FFF2-40B4-BE49-F238E27FC236}">
                <a16:creationId xmlns:a16="http://schemas.microsoft.com/office/drawing/2014/main" id="{042E1952-188B-812B-2BC8-3A6863EA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2" y="2723950"/>
            <a:ext cx="10767661" cy="35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4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0475-736B-4B8A-B989-0929074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920142" cy="1326321"/>
          </a:xfrm>
        </p:spPr>
        <p:txBody>
          <a:bodyPr>
            <a:normAutofit/>
          </a:bodyPr>
          <a:lstStyle/>
          <a:p>
            <a:r>
              <a:rPr lang="en-US" sz="4800" dirty="0"/>
              <a:t>Cryptography 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67D4-0FB4-35DC-91A6-466F841C8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7604563" cy="3695136"/>
          </a:xfrm>
        </p:spPr>
        <p:txBody>
          <a:bodyPr>
            <a:normAutofit/>
          </a:bodyPr>
          <a:lstStyle/>
          <a:p>
            <a:r>
              <a:rPr lang="en-US" sz="2800" dirty="0"/>
              <a:t>The word cryptography in Greek means   “</a:t>
            </a:r>
            <a:r>
              <a:rPr lang="en-US" sz="3200" dirty="0"/>
              <a:t>secret writing </a:t>
            </a:r>
            <a:r>
              <a:rPr lang="en-US" sz="2800" dirty="0"/>
              <a:t>’’ .</a:t>
            </a:r>
          </a:p>
          <a:p>
            <a:r>
              <a:rPr lang="en-US" sz="2800" dirty="0"/>
              <a:t> cryptography is the science and art of transforming message to make them secure and immune to attack 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31876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EEC7F94A-E040-16E8-3A26-467CDE249C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2506" y="259881"/>
            <a:ext cx="11848698" cy="64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1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D6A2-474D-DB92-17B6-940A700A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7" y="403639"/>
            <a:ext cx="8721093" cy="1326321"/>
          </a:xfrm>
        </p:spPr>
        <p:txBody>
          <a:bodyPr>
            <a:normAutofit/>
          </a:bodyPr>
          <a:lstStyle/>
          <a:p>
            <a:r>
              <a:rPr lang="en-US" sz="4400" dirty="0"/>
              <a:t>Types of cryptography </a:t>
            </a:r>
            <a:endParaRPr lang="en-IN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84AD8-4635-0927-8BC2-52D163F3152F}"/>
              </a:ext>
            </a:extLst>
          </p:cNvPr>
          <p:cNvSpPr/>
          <p:nvPr/>
        </p:nvSpPr>
        <p:spPr>
          <a:xfrm>
            <a:off x="510137" y="2117558"/>
            <a:ext cx="4437247" cy="90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0B15-C8B5-1CDC-7558-2E5AB90747F8}"/>
              </a:ext>
            </a:extLst>
          </p:cNvPr>
          <p:cNvSpPr txBox="1"/>
          <p:nvPr/>
        </p:nvSpPr>
        <p:spPr>
          <a:xfrm>
            <a:off x="755579" y="2385279"/>
            <a:ext cx="42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ENCRYPTION   CRYPTOGRAPHY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8886-CC1F-12DC-19AF-4EE65D7AFB6A}"/>
              </a:ext>
            </a:extLst>
          </p:cNvPr>
          <p:cNvSpPr/>
          <p:nvPr/>
        </p:nvSpPr>
        <p:spPr>
          <a:xfrm>
            <a:off x="5890660" y="3704485"/>
            <a:ext cx="4302494" cy="113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1D10A-BE86-BEA4-799E-F1D5EE752DA8}"/>
              </a:ext>
            </a:extLst>
          </p:cNvPr>
          <p:cNvSpPr txBox="1"/>
          <p:nvPr/>
        </p:nvSpPr>
        <p:spPr>
          <a:xfrm>
            <a:off x="6096000" y="4087709"/>
            <a:ext cx="44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DECRYPTION CRYPTOGRAPHY 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1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46222-DF37-6BEC-0BF8-6DB3F747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8451586" cy="3695136"/>
          </a:xfrm>
        </p:spPr>
        <p:txBody>
          <a:bodyPr>
            <a:normAutofit/>
          </a:bodyPr>
          <a:lstStyle/>
          <a:p>
            <a:r>
              <a:rPr lang="en-US" sz="2400" b="1" dirty="0"/>
              <a:t>Encryption  cryptography :- </a:t>
            </a:r>
          </a:p>
          <a:p>
            <a:pPr marL="0" indent="0">
              <a:buNone/>
            </a:pPr>
            <a:r>
              <a:rPr lang="en-IN" sz="2400" dirty="0"/>
              <a:t>An encryption cryptography transforms the plain text to cipher text . </a:t>
            </a:r>
          </a:p>
          <a:p>
            <a:r>
              <a:rPr lang="en-IN" sz="2400" b="1" dirty="0"/>
              <a:t>Decryption cryptography :- </a:t>
            </a:r>
          </a:p>
          <a:p>
            <a:pPr marL="0" indent="0">
              <a:buNone/>
            </a:pPr>
            <a:r>
              <a:rPr lang="en-IN" sz="2400" dirty="0"/>
              <a:t> A decryption cryptography transforms the cipher text back to plain text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4B32CC-E91B-40FC-699A-446146C73D73}"/>
              </a:ext>
            </a:extLst>
          </p:cNvPr>
          <p:cNvSpPr/>
          <p:nvPr/>
        </p:nvSpPr>
        <p:spPr>
          <a:xfrm>
            <a:off x="1020278" y="375385"/>
            <a:ext cx="8191099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12951-EA8F-1097-3F68-D55C52FFDE65}"/>
              </a:ext>
            </a:extLst>
          </p:cNvPr>
          <p:cNvSpPr txBox="1"/>
          <p:nvPr/>
        </p:nvSpPr>
        <p:spPr>
          <a:xfrm>
            <a:off x="1148614" y="1066800"/>
            <a:ext cx="793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ENCRYPTION  &amp;  DECRYPTION  CRYPTOGRAPHY 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84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5FFC5EBD-87C0-2A32-68FD-1081544658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78" y="3"/>
            <a:ext cx="11925701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DCA8-84A7-B6DF-9932-17BDF76D7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544757" cy="3695136"/>
          </a:xfrm>
        </p:spPr>
        <p:txBody>
          <a:bodyPr>
            <a:normAutofit/>
          </a:bodyPr>
          <a:lstStyle/>
          <a:p>
            <a:r>
              <a:rPr lang="en-US" sz="2400" b="1" dirty="0"/>
              <a:t>Plain text :   </a:t>
            </a:r>
            <a:r>
              <a:rPr lang="en-US" sz="2400" dirty="0"/>
              <a:t>The original message , before transformed is called plain text .</a:t>
            </a:r>
          </a:p>
          <a:p>
            <a:r>
              <a:rPr lang="en-US" sz="2800" b="1" dirty="0"/>
              <a:t>Cipher text : </a:t>
            </a:r>
            <a:r>
              <a:rPr lang="en-US" sz="2400" dirty="0"/>
              <a:t>After the message transformed , is called cipher text . </a:t>
            </a:r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6E386-E589-CACF-C2AE-60341F4B6A22}"/>
              </a:ext>
            </a:extLst>
          </p:cNvPr>
          <p:cNvSpPr/>
          <p:nvPr/>
        </p:nvSpPr>
        <p:spPr>
          <a:xfrm>
            <a:off x="913795" y="308008"/>
            <a:ext cx="10353762" cy="14437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9809C-14F7-5633-2426-6A0919D01345}"/>
              </a:ext>
            </a:extLst>
          </p:cNvPr>
          <p:cNvSpPr txBox="1"/>
          <p:nvPr/>
        </p:nvSpPr>
        <p:spPr>
          <a:xfrm>
            <a:off x="1318661" y="721895"/>
            <a:ext cx="940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PLAIN TEXT  &amp; CIPHER TEXT </a:t>
            </a:r>
            <a:endParaRPr lang="en-IN" sz="4800" b="1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A2F2325-FE77-B3E1-1704-AD72FAB8FF61}"/>
              </a:ext>
            </a:extLst>
          </p:cNvPr>
          <p:cNvSpPr/>
          <p:nvPr/>
        </p:nvSpPr>
        <p:spPr>
          <a:xfrm>
            <a:off x="423512" y="4931343"/>
            <a:ext cx="3715352" cy="10780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DB253543-06B8-0CD1-CB09-78E90363837D}"/>
              </a:ext>
            </a:extLst>
          </p:cNvPr>
          <p:cNvSpPr/>
          <p:nvPr/>
        </p:nvSpPr>
        <p:spPr>
          <a:xfrm>
            <a:off x="4337786" y="4902467"/>
            <a:ext cx="3715352" cy="10780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C932EE2F-017E-AE0D-7CC3-CF429A3A9D0B}"/>
              </a:ext>
            </a:extLst>
          </p:cNvPr>
          <p:cNvSpPr/>
          <p:nvPr/>
        </p:nvSpPr>
        <p:spPr>
          <a:xfrm>
            <a:off x="8252060" y="4902467"/>
            <a:ext cx="3715352" cy="10780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918BE-16EE-CACF-7B8D-C86A776EB9B9}"/>
              </a:ext>
            </a:extLst>
          </p:cNvPr>
          <p:cNvSpPr txBox="1"/>
          <p:nvPr/>
        </p:nvSpPr>
        <p:spPr>
          <a:xfrm flipH="1">
            <a:off x="1492316" y="4932154"/>
            <a:ext cx="2501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PLAIN TEXT </a:t>
            </a:r>
            <a:endParaRPr lang="en-IN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13B87-110C-C774-2FF7-155EC8491AF9}"/>
              </a:ext>
            </a:extLst>
          </p:cNvPr>
          <p:cNvSpPr txBox="1"/>
          <p:nvPr/>
        </p:nvSpPr>
        <p:spPr>
          <a:xfrm>
            <a:off x="5062887" y="5193351"/>
            <a:ext cx="239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ENCRYPTION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BA62C-C99E-2A70-73F4-A13455076A7A}"/>
              </a:ext>
            </a:extLst>
          </p:cNvPr>
          <p:cNvSpPr txBox="1"/>
          <p:nvPr/>
        </p:nvSpPr>
        <p:spPr>
          <a:xfrm flipH="1">
            <a:off x="9216288" y="4931343"/>
            <a:ext cx="2191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CIPHER TEXT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072163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8A5A-2D72-6B7C-5186-0088DB78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59" y="0"/>
            <a:ext cx="10353761" cy="5925954"/>
          </a:xfrm>
        </p:spPr>
        <p:txBody>
          <a:bodyPr>
            <a:normAutofit/>
          </a:bodyPr>
          <a:lstStyle/>
          <a:p>
            <a:r>
              <a:rPr lang="en-US" sz="8000" i="1" dirty="0">
                <a:latin typeface="Algerian" panose="04020705040A02060702" pitchFamily="82" charset="0"/>
              </a:rPr>
              <a:t>THANK YOU </a:t>
            </a:r>
            <a:endParaRPr lang="en-IN" sz="8000" i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4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F9B5-2ACA-935C-9543-E0E6E094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6661286" cy="96894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Introduction</a:t>
            </a:r>
            <a:r>
              <a:rPr lang="en-US" dirty="0">
                <a:latin typeface="Algerian" panose="04020705040A02060702" pitchFamily="82" charset="0"/>
              </a:rPr>
              <a:t>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E3CC-EC46-A9DA-01E2-5858AF4B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208900" cy="3727220"/>
          </a:xfrm>
        </p:spPr>
        <p:txBody>
          <a:bodyPr>
            <a:normAutofit fontScale="40000" lnSpcReduction="20000"/>
          </a:bodyPr>
          <a:lstStyle/>
          <a:p>
            <a:r>
              <a:rPr lang="en-US" sz="9000" dirty="0"/>
              <a:t>The term cyber security is used to refer to the security offered through on-line service to protect your online information 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endParaRPr lang="en-IN" dirty="0"/>
          </a:p>
        </p:txBody>
      </p:sp>
      <p:pic>
        <p:nvPicPr>
          <p:cNvPr id="8194" name="Picture 2" descr="Getting started in cybersecurity – 6 essential skills to consider |  2021-07-15 | Security Magazine">
            <a:extLst>
              <a:ext uri="{FF2B5EF4-FFF2-40B4-BE49-F238E27FC236}">
                <a16:creationId xmlns:a16="http://schemas.microsoft.com/office/drawing/2014/main" id="{9B1A12CF-C8D3-E60E-B3CE-447C0D9F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22" y="3428999"/>
            <a:ext cx="5130702" cy="33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54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F0D8-DE18-E527-59AA-E6F3183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94" y="522973"/>
            <a:ext cx="8884118" cy="1326321"/>
          </a:xfrm>
        </p:spPr>
        <p:txBody>
          <a:bodyPr/>
          <a:lstStyle/>
          <a:p>
            <a:r>
              <a:rPr lang="en-US" u="sng" dirty="0"/>
              <a:t>Meaning of the word </a:t>
            </a:r>
            <a:r>
              <a:rPr lang="en-US" sz="5400" u="sng" dirty="0">
                <a:latin typeface="Algerian" panose="04020705040A02060702" pitchFamily="82" charset="0"/>
              </a:rPr>
              <a:t>cyber</a:t>
            </a:r>
            <a:r>
              <a:rPr lang="en-US" u="sng" dirty="0"/>
              <a:t>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3C5B-CFB7-AA5C-169D-4D94E22B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047" y="1849294"/>
            <a:ext cx="7489060" cy="1850294"/>
          </a:xfrm>
        </p:spPr>
        <p:txBody>
          <a:bodyPr>
            <a:normAutofit/>
          </a:bodyPr>
          <a:lstStyle/>
          <a:p>
            <a:r>
              <a:rPr lang="en-US" sz="3200" dirty="0"/>
              <a:t>It is a combining form relating to information technology , the internet , and virtual reality . </a:t>
            </a:r>
            <a:endParaRPr lang="en-IN" sz="3200" dirty="0"/>
          </a:p>
        </p:txBody>
      </p:sp>
      <p:pic>
        <p:nvPicPr>
          <p:cNvPr id="2050" name="Picture 2" descr="The Word Cyber Against Futuristic Black And Blue Background Stock Photo,  Picture And Royalty Free Image. Image 26796082.">
            <a:extLst>
              <a:ext uri="{FF2B5EF4-FFF2-40B4-BE49-F238E27FC236}">
                <a16:creationId xmlns:a16="http://schemas.microsoft.com/office/drawing/2014/main" id="{38928C6D-4490-4038-8854-C3DB55C6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46" y="3813126"/>
            <a:ext cx="6588842" cy="27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4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7166-7B03-66E4-14A7-856FD9E0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825943" cy="1326321"/>
          </a:xfrm>
        </p:spPr>
        <p:txBody>
          <a:bodyPr>
            <a:normAutofit fontScale="90000"/>
          </a:bodyPr>
          <a:lstStyle/>
          <a:p>
            <a:r>
              <a:rPr lang="en-US" sz="3600" u="sng" dirty="0"/>
              <a:t>Need of </a:t>
            </a:r>
            <a:r>
              <a:rPr lang="en-US" sz="4800" u="sng" dirty="0"/>
              <a:t>cyber security </a:t>
            </a:r>
            <a:endParaRPr lang="en-IN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BF0A-EDD6-D2A2-035F-883B6D01E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7575687" cy="3695136"/>
          </a:xfrm>
        </p:spPr>
        <p:txBody>
          <a:bodyPr>
            <a:normAutofit/>
          </a:bodyPr>
          <a:lstStyle/>
          <a:p>
            <a:r>
              <a:rPr lang="en-US" sz="2400" dirty="0"/>
              <a:t>Cyber security is necessary since it help in securing data from threats such as data threats such as data theft or misuse , also safeguards your system from viruses. </a:t>
            </a:r>
            <a:endParaRPr lang="en-IN" sz="2400" dirty="0"/>
          </a:p>
        </p:txBody>
      </p:sp>
      <p:pic>
        <p:nvPicPr>
          <p:cNvPr id="3076" name="Picture 4" descr="Cyber Security Archives - Thememakker">
            <a:extLst>
              <a:ext uri="{FF2B5EF4-FFF2-40B4-BE49-F238E27FC236}">
                <a16:creationId xmlns:a16="http://schemas.microsoft.com/office/drawing/2014/main" id="{9A325593-CF76-1790-7ACE-93A29BA6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59" y="4042611"/>
            <a:ext cx="733425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58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5FED-7074-C5DC-A5E1-48B54A6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605589" cy="132632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Major </a:t>
            </a:r>
            <a:r>
              <a:rPr lang="en-US" sz="4800" u="sng" dirty="0"/>
              <a:t>security problems </a:t>
            </a:r>
            <a:endParaRPr lang="en-IN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9785-91E2-AB6C-8362-D36A6B27E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4986491" cy="4152336"/>
          </a:xfrm>
        </p:spPr>
        <p:txBody>
          <a:bodyPr>
            <a:normAutofit/>
          </a:bodyPr>
          <a:lstStyle/>
          <a:p>
            <a:r>
              <a:rPr lang="en-US" sz="3600" dirty="0"/>
              <a:t> Virus </a:t>
            </a:r>
          </a:p>
          <a:p>
            <a:r>
              <a:rPr lang="en-US" sz="3600" dirty="0"/>
              <a:t> Hacker </a:t>
            </a:r>
          </a:p>
          <a:p>
            <a:r>
              <a:rPr lang="en-US" sz="3600" dirty="0"/>
              <a:t> Password  cracking 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1612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2A79-1ACC-5F1F-293C-90648A20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3639"/>
            <a:ext cx="4697733" cy="1326321"/>
          </a:xfrm>
        </p:spPr>
        <p:txBody>
          <a:bodyPr/>
          <a:lstStyle/>
          <a:p>
            <a:r>
              <a:rPr lang="en-US" u="sng" dirty="0"/>
              <a:t>Viruses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0ECA2-0B90-54E6-EEC3-5A9B93BFA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61" y="1581432"/>
            <a:ext cx="7238803" cy="3695136"/>
          </a:xfrm>
        </p:spPr>
        <p:txBody>
          <a:bodyPr>
            <a:normAutofit/>
          </a:bodyPr>
          <a:lstStyle/>
          <a:p>
            <a:r>
              <a:rPr lang="en-US" sz="2800" dirty="0"/>
              <a:t>A virus is a program that is loaded into your computer without your knowledge and runs against your wishes .  </a:t>
            </a:r>
            <a:endParaRPr lang="en-IN" sz="2800" dirty="0"/>
          </a:p>
        </p:txBody>
      </p:sp>
      <p:pic>
        <p:nvPicPr>
          <p:cNvPr id="4098" name="Picture 2" descr="What are the Sources of Computer Viruses? - WheelHouse IT">
            <a:extLst>
              <a:ext uri="{FF2B5EF4-FFF2-40B4-BE49-F238E27FC236}">
                <a16:creationId xmlns:a16="http://schemas.microsoft.com/office/drawing/2014/main" id="{7A0B1AB2-333D-98E1-BEDF-DD49C54DF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" y="3393528"/>
            <a:ext cx="5753581" cy="30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3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45D2-D193-421D-F12F-86ADD73E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442762"/>
            <a:ext cx="4196615" cy="1248076"/>
          </a:xfrm>
        </p:spPr>
        <p:txBody>
          <a:bodyPr/>
          <a:lstStyle/>
          <a:p>
            <a:r>
              <a:rPr lang="en-US" u="sng" dirty="0"/>
              <a:t>Solution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B746-626E-2454-55FA-1FB460300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14" y="1732710"/>
            <a:ext cx="6295527" cy="169629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Install a security suite that protects the computer against threats such as viruses 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122" name="Picture 2" descr="How Antivirus Software Works">
            <a:extLst>
              <a:ext uri="{FF2B5EF4-FFF2-40B4-BE49-F238E27FC236}">
                <a16:creationId xmlns:a16="http://schemas.microsoft.com/office/drawing/2014/main" id="{607B9779-22DA-0B80-8BFF-D9B090E3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71" y="3470872"/>
            <a:ext cx="6198669" cy="2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8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D2A6-515A-CCC9-42CC-64996B30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687081" cy="1326321"/>
          </a:xfrm>
        </p:spPr>
        <p:txBody>
          <a:bodyPr/>
          <a:lstStyle/>
          <a:p>
            <a:r>
              <a:rPr lang="en-US" u="sng" dirty="0"/>
              <a:t>Hackers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30BD4-6922-3D13-D6D8-37D2B5D9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7671940" cy="1744416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In common a hacker is a person who breaks into computer , usually by gaining access to administrative controls .</a:t>
            </a:r>
            <a:endParaRPr lang="en-IN" sz="3200" dirty="0"/>
          </a:p>
        </p:txBody>
      </p:sp>
      <p:pic>
        <p:nvPicPr>
          <p:cNvPr id="6146" name="Picture 2" descr="Criminal investigations into computer hacking up 14% in one year">
            <a:extLst>
              <a:ext uri="{FF2B5EF4-FFF2-40B4-BE49-F238E27FC236}">
                <a16:creationId xmlns:a16="http://schemas.microsoft.com/office/drawing/2014/main" id="{527BB692-7F45-C7AE-9BFA-057C06A8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" y="3957539"/>
            <a:ext cx="5143500" cy="26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72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329</TotalTime>
  <Words>608</Words>
  <Application>Microsoft Office PowerPoint</Application>
  <PresentationFormat>Widescreen</PresentationFormat>
  <Paragraphs>103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宋体</vt:lpstr>
      <vt:lpstr>Algerian</vt:lpstr>
      <vt:lpstr>Arial</vt:lpstr>
      <vt:lpstr>Bookman Old Style</vt:lpstr>
      <vt:lpstr>Calibri</vt:lpstr>
      <vt:lpstr>Rockwell</vt:lpstr>
      <vt:lpstr>Damask</vt:lpstr>
      <vt:lpstr>CYBER SECURITY </vt:lpstr>
      <vt:lpstr>To understand </vt:lpstr>
      <vt:lpstr>Introduction </vt:lpstr>
      <vt:lpstr>Meaning of the word cyber </vt:lpstr>
      <vt:lpstr>Need of cyber security </vt:lpstr>
      <vt:lpstr>Major security problems </vt:lpstr>
      <vt:lpstr>Viruses </vt:lpstr>
      <vt:lpstr>Solution </vt:lpstr>
      <vt:lpstr>Hackers </vt:lpstr>
      <vt:lpstr>How to prevent hacking </vt:lpstr>
      <vt:lpstr>Password cracking </vt:lpstr>
      <vt:lpstr>Securing password </vt:lpstr>
      <vt:lpstr>ANTIVIRUS</vt:lpstr>
      <vt:lpstr>What is Anti-virus</vt:lpstr>
      <vt:lpstr>ANTIVIRUS SOFTWARE</vt:lpstr>
      <vt:lpstr>Types Of Antivirus Software</vt:lpstr>
      <vt:lpstr>Popular Antivirus Software</vt:lpstr>
      <vt:lpstr>Advantages Of  Antivirus Software :</vt:lpstr>
      <vt:lpstr>Disadvantages Of  Antivirus Software :</vt:lpstr>
      <vt:lpstr>Firewall Software</vt:lpstr>
      <vt:lpstr>PROXY SERVERS</vt:lpstr>
      <vt:lpstr>Cryptography </vt:lpstr>
      <vt:lpstr>Cryptography </vt:lpstr>
      <vt:lpstr>PowerPoint Presentation</vt:lpstr>
      <vt:lpstr>Types of cryptography 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</dc:title>
  <dc:creator>Rohit Kumar</dc:creator>
  <cp:lastModifiedBy>DELL</cp:lastModifiedBy>
  <cp:revision>6</cp:revision>
  <dcterms:created xsi:type="dcterms:W3CDTF">2022-12-09T00:59:25Z</dcterms:created>
  <dcterms:modified xsi:type="dcterms:W3CDTF">2022-12-12T04:22:40Z</dcterms:modified>
</cp:coreProperties>
</file>